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69" r:id="rId3"/>
    <p:sldId id="259" r:id="rId4"/>
    <p:sldId id="257" r:id="rId5"/>
    <p:sldId id="260" r:id="rId6"/>
    <p:sldId id="261" r:id="rId7"/>
    <p:sldId id="265" r:id="rId8"/>
    <p:sldId id="262" r:id="rId9"/>
    <p:sldId id="263" r:id="rId10"/>
    <p:sldId id="258" r:id="rId11"/>
    <p:sldId id="270" r:id="rId12"/>
    <p:sldId id="271" r:id="rId13"/>
    <p:sldId id="266" r:id="rId14"/>
    <p:sldId id="267" r:id="rId15"/>
    <p:sldId id="268" r:id="rId16"/>
    <p:sldId id="264"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9F738-6A39-42F4-A171-16937421720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D92D315-0963-434A-B6A6-D9721882D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46D6666-A7AD-4C44-8B2A-39EE3437CB43}"/>
              </a:ext>
            </a:extLst>
          </p:cNvPr>
          <p:cNvSpPr>
            <a:spLocks noGrp="1"/>
          </p:cNvSpPr>
          <p:nvPr>
            <p:ph type="dt" sz="half" idx="10"/>
          </p:nvPr>
        </p:nvSpPr>
        <p:spPr/>
        <p:txBody>
          <a:bodyPr/>
          <a:lstStyle/>
          <a:p>
            <a:fld id="{8EB71E78-82C6-4DE0-8638-4107FA68B940}" type="datetimeFigureOut">
              <a:rPr lang="nl-NL" smtClean="0"/>
              <a:t>19-4-2023</a:t>
            </a:fld>
            <a:endParaRPr lang="nl-NL"/>
          </a:p>
        </p:txBody>
      </p:sp>
      <p:sp>
        <p:nvSpPr>
          <p:cNvPr id="5" name="Tijdelijke aanduiding voor voettekst 4">
            <a:extLst>
              <a:ext uri="{FF2B5EF4-FFF2-40B4-BE49-F238E27FC236}">
                <a16:creationId xmlns:a16="http://schemas.microsoft.com/office/drawing/2014/main" id="{3630AC95-EC99-4407-AC20-65816824D6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5215C6-3A71-4C07-BF51-C3E2F99647CD}"/>
              </a:ext>
            </a:extLst>
          </p:cNvPr>
          <p:cNvSpPr>
            <a:spLocks noGrp="1"/>
          </p:cNvSpPr>
          <p:nvPr>
            <p:ph type="sldNum" sz="quarter" idx="12"/>
          </p:nvPr>
        </p:nvSpPr>
        <p:spPr/>
        <p:txBody>
          <a:bodyPr/>
          <a:lstStyle/>
          <a:p>
            <a:fld id="{AED95C85-45BA-41CD-A1DD-1A8F958C5DF9}" type="slidenum">
              <a:rPr lang="nl-NL" smtClean="0"/>
              <a:t>‹nr.›</a:t>
            </a:fld>
            <a:endParaRPr lang="nl-NL"/>
          </a:p>
        </p:txBody>
      </p:sp>
    </p:spTree>
    <p:extLst>
      <p:ext uri="{BB962C8B-B14F-4D97-AF65-F5344CB8AC3E}">
        <p14:creationId xmlns:p14="http://schemas.microsoft.com/office/powerpoint/2010/main" val="391818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4D4CF-4F4C-4154-BD46-D7AAFB06510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A03428-B8AA-47A9-9535-2DDE1653FA5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4A027FF-DFF9-4BD7-8BA8-736E204E1275}"/>
              </a:ext>
            </a:extLst>
          </p:cNvPr>
          <p:cNvSpPr>
            <a:spLocks noGrp="1"/>
          </p:cNvSpPr>
          <p:nvPr>
            <p:ph type="dt" sz="half" idx="10"/>
          </p:nvPr>
        </p:nvSpPr>
        <p:spPr/>
        <p:txBody>
          <a:bodyPr/>
          <a:lstStyle/>
          <a:p>
            <a:fld id="{8EB71E78-82C6-4DE0-8638-4107FA68B940}" type="datetimeFigureOut">
              <a:rPr lang="nl-NL" smtClean="0"/>
              <a:t>19-4-2023</a:t>
            </a:fld>
            <a:endParaRPr lang="nl-NL"/>
          </a:p>
        </p:txBody>
      </p:sp>
      <p:sp>
        <p:nvSpPr>
          <p:cNvPr id="5" name="Tijdelijke aanduiding voor voettekst 4">
            <a:extLst>
              <a:ext uri="{FF2B5EF4-FFF2-40B4-BE49-F238E27FC236}">
                <a16:creationId xmlns:a16="http://schemas.microsoft.com/office/drawing/2014/main" id="{1D0D1F92-BCD1-40E3-A084-7BFBDFD9125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5484FF-C6C8-411E-9226-2298933B5846}"/>
              </a:ext>
            </a:extLst>
          </p:cNvPr>
          <p:cNvSpPr>
            <a:spLocks noGrp="1"/>
          </p:cNvSpPr>
          <p:nvPr>
            <p:ph type="sldNum" sz="quarter" idx="12"/>
          </p:nvPr>
        </p:nvSpPr>
        <p:spPr/>
        <p:txBody>
          <a:bodyPr/>
          <a:lstStyle/>
          <a:p>
            <a:fld id="{AED95C85-45BA-41CD-A1DD-1A8F958C5DF9}" type="slidenum">
              <a:rPr lang="nl-NL" smtClean="0"/>
              <a:t>‹nr.›</a:t>
            </a:fld>
            <a:endParaRPr lang="nl-NL"/>
          </a:p>
        </p:txBody>
      </p:sp>
    </p:spTree>
    <p:extLst>
      <p:ext uri="{BB962C8B-B14F-4D97-AF65-F5344CB8AC3E}">
        <p14:creationId xmlns:p14="http://schemas.microsoft.com/office/powerpoint/2010/main" val="365295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421407E-60F7-468D-A144-027D15B0E64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1D59FA9-A0DD-4927-8D8A-A867730EF66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AA2AF0-8B3A-4B5A-A31D-987B06E2A8D2}"/>
              </a:ext>
            </a:extLst>
          </p:cNvPr>
          <p:cNvSpPr>
            <a:spLocks noGrp="1"/>
          </p:cNvSpPr>
          <p:nvPr>
            <p:ph type="dt" sz="half" idx="10"/>
          </p:nvPr>
        </p:nvSpPr>
        <p:spPr/>
        <p:txBody>
          <a:bodyPr/>
          <a:lstStyle/>
          <a:p>
            <a:fld id="{8EB71E78-82C6-4DE0-8638-4107FA68B940}" type="datetimeFigureOut">
              <a:rPr lang="nl-NL" smtClean="0"/>
              <a:t>19-4-2023</a:t>
            </a:fld>
            <a:endParaRPr lang="nl-NL"/>
          </a:p>
        </p:txBody>
      </p:sp>
      <p:sp>
        <p:nvSpPr>
          <p:cNvPr id="5" name="Tijdelijke aanduiding voor voettekst 4">
            <a:extLst>
              <a:ext uri="{FF2B5EF4-FFF2-40B4-BE49-F238E27FC236}">
                <a16:creationId xmlns:a16="http://schemas.microsoft.com/office/drawing/2014/main" id="{C1726A02-05EC-4FF5-9538-96B9908C6B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E6C843-8A17-488D-8BBC-250464B7EE2A}"/>
              </a:ext>
            </a:extLst>
          </p:cNvPr>
          <p:cNvSpPr>
            <a:spLocks noGrp="1"/>
          </p:cNvSpPr>
          <p:nvPr>
            <p:ph type="sldNum" sz="quarter" idx="12"/>
          </p:nvPr>
        </p:nvSpPr>
        <p:spPr/>
        <p:txBody>
          <a:bodyPr/>
          <a:lstStyle/>
          <a:p>
            <a:fld id="{AED95C85-45BA-41CD-A1DD-1A8F958C5DF9}" type="slidenum">
              <a:rPr lang="nl-NL" smtClean="0"/>
              <a:t>‹nr.›</a:t>
            </a:fld>
            <a:endParaRPr lang="nl-NL"/>
          </a:p>
        </p:txBody>
      </p:sp>
    </p:spTree>
    <p:extLst>
      <p:ext uri="{BB962C8B-B14F-4D97-AF65-F5344CB8AC3E}">
        <p14:creationId xmlns:p14="http://schemas.microsoft.com/office/powerpoint/2010/main" val="87300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92167-B7DF-4D12-B9DD-5981922772D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78A8B04-28DD-40C0-8B1F-978E4837204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AFC6318-088D-4934-B9CE-4C932BB136B6}"/>
              </a:ext>
            </a:extLst>
          </p:cNvPr>
          <p:cNvSpPr>
            <a:spLocks noGrp="1"/>
          </p:cNvSpPr>
          <p:nvPr>
            <p:ph type="dt" sz="half" idx="10"/>
          </p:nvPr>
        </p:nvSpPr>
        <p:spPr/>
        <p:txBody>
          <a:bodyPr/>
          <a:lstStyle/>
          <a:p>
            <a:fld id="{8EB71E78-82C6-4DE0-8638-4107FA68B940}" type="datetimeFigureOut">
              <a:rPr lang="nl-NL" smtClean="0"/>
              <a:t>19-4-2023</a:t>
            </a:fld>
            <a:endParaRPr lang="nl-NL"/>
          </a:p>
        </p:txBody>
      </p:sp>
      <p:sp>
        <p:nvSpPr>
          <p:cNvPr id="5" name="Tijdelijke aanduiding voor voettekst 4">
            <a:extLst>
              <a:ext uri="{FF2B5EF4-FFF2-40B4-BE49-F238E27FC236}">
                <a16:creationId xmlns:a16="http://schemas.microsoft.com/office/drawing/2014/main" id="{9A524A9D-3E60-4D49-905C-8ABAED1255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CE323F-9A63-44C6-B8BB-6E77AEBAB765}"/>
              </a:ext>
            </a:extLst>
          </p:cNvPr>
          <p:cNvSpPr>
            <a:spLocks noGrp="1"/>
          </p:cNvSpPr>
          <p:nvPr>
            <p:ph type="sldNum" sz="quarter" idx="12"/>
          </p:nvPr>
        </p:nvSpPr>
        <p:spPr/>
        <p:txBody>
          <a:bodyPr/>
          <a:lstStyle/>
          <a:p>
            <a:fld id="{AED95C85-45BA-41CD-A1DD-1A8F958C5DF9}" type="slidenum">
              <a:rPr lang="nl-NL" smtClean="0"/>
              <a:t>‹nr.›</a:t>
            </a:fld>
            <a:endParaRPr lang="nl-NL"/>
          </a:p>
        </p:txBody>
      </p:sp>
    </p:spTree>
    <p:extLst>
      <p:ext uri="{BB962C8B-B14F-4D97-AF65-F5344CB8AC3E}">
        <p14:creationId xmlns:p14="http://schemas.microsoft.com/office/powerpoint/2010/main" val="270013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F86A5-29F0-48BF-8D81-D2A541D4CC5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0812DC6-396F-46F6-91B1-FEC1331FF6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625311A-D45C-4050-B06C-29B643F58205}"/>
              </a:ext>
            </a:extLst>
          </p:cNvPr>
          <p:cNvSpPr>
            <a:spLocks noGrp="1"/>
          </p:cNvSpPr>
          <p:nvPr>
            <p:ph type="dt" sz="half" idx="10"/>
          </p:nvPr>
        </p:nvSpPr>
        <p:spPr/>
        <p:txBody>
          <a:bodyPr/>
          <a:lstStyle/>
          <a:p>
            <a:fld id="{8EB71E78-82C6-4DE0-8638-4107FA68B940}" type="datetimeFigureOut">
              <a:rPr lang="nl-NL" smtClean="0"/>
              <a:t>19-4-2023</a:t>
            </a:fld>
            <a:endParaRPr lang="nl-NL"/>
          </a:p>
        </p:txBody>
      </p:sp>
      <p:sp>
        <p:nvSpPr>
          <p:cNvPr id="5" name="Tijdelijke aanduiding voor voettekst 4">
            <a:extLst>
              <a:ext uri="{FF2B5EF4-FFF2-40B4-BE49-F238E27FC236}">
                <a16:creationId xmlns:a16="http://schemas.microsoft.com/office/drawing/2014/main" id="{7D9F8268-7632-449F-B584-077D753D1B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4BE990-B6DB-461B-9CA8-6E6033051DB2}"/>
              </a:ext>
            </a:extLst>
          </p:cNvPr>
          <p:cNvSpPr>
            <a:spLocks noGrp="1"/>
          </p:cNvSpPr>
          <p:nvPr>
            <p:ph type="sldNum" sz="quarter" idx="12"/>
          </p:nvPr>
        </p:nvSpPr>
        <p:spPr/>
        <p:txBody>
          <a:bodyPr/>
          <a:lstStyle/>
          <a:p>
            <a:fld id="{AED95C85-45BA-41CD-A1DD-1A8F958C5DF9}" type="slidenum">
              <a:rPr lang="nl-NL" smtClean="0"/>
              <a:t>‹nr.›</a:t>
            </a:fld>
            <a:endParaRPr lang="nl-NL"/>
          </a:p>
        </p:txBody>
      </p:sp>
    </p:spTree>
    <p:extLst>
      <p:ext uri="{BB962C8B-B14F-4D97-AF65-F5344CB8AC3E}">
        <p14:creationId xmlns:p14="http://schemas.microsoft.com/office/powerpoint/2010/main" val="23376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57780-859E-49DD-B238-A7426758D5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84AA44-8A0D-4F30-AECE-6C92AA55546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548ECFF-AC7D-4930-848C-1D1EB3D7432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A6511E0-1599-4193-AB96-D07EF7E77A84}"/>
              </a:ext>
            </a:extLst>
          </p:cNvPr>
          <p:cNvSpPr>
            <a:spLocks noGrp="1"/>
          </p:cNvSpPr>
          <p:nvPr>
            <p:ph type="dt" sz="half" idx="10"/>
          </p:nvPr>
        </p:nvSpPr>
        <p:spPr/>
        <p:txBody>
          <a:bodyPr/>
          <a:lstStyle/>
          <a:p>
            <a:fld id="{8EB71E78-82C6-4DE0-8638-4107FA68B940}" type="datetimeFigureOut">
              <a:rPr lang="nl-NL" smtClean="0"/>
              <a:t>19-4-2023</a:t>
            </a:fld>
            <a:endParaRPr lang="nl-NL"/>
          </a:p>
        </p:txBody>
      </p:sp>
      <p:sp>
        <p:nvSpPr>
          <p:cNvPr id="6" name="Tijdelijke aanduiding voor voettekst 5">
            <a:extLst>
              <a:ext uri="{FF2B5EF4-FFF2-40B4-BE49-F238E27FC236}">
                <a16:creationId xmlns:a16="http://schemas.microsoft.com/office/drawing/2014/main" id="{0B498B98-D320-4FBF-9B82-67019FB6EB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6A9FAA8-9DB0-42CD-8AA4-E72659967F25}"/>
              </a:ext>
            </a:extLst>
          </p:cNvPr>
          <p:cNvSpPr>
            <a:spLocks noGrp="1"/>
          </p:cNvSpPr>
          <p:nvPr>
            <p:ph type="sldNum" sz="quarter" idx="12"/>
          </p:nvPr>
        </p:nvSpPr>
        <p:spPr/>
        <p:txBody>
          <a:bodyPr/>
          <a:lstStyle/>
          <a:p>
            <a:fld id="{AED95C85-45BA-41CD-A1DD-1A8F958C5DF9}" type="slidenum">
              <a:rPr lang="nl-NL" smtClean="0"/>
              <a:t>‹nr.›</a:t>
            </a:fld>
            <a:endParaRPr lang="nl-NL"/>
          </a:p>
        </p:txBody>
      </p:sp>
    </p:spTree>
    <p:extLst>
      <p:ext uri="{BB962C8B-B14F-4D97-AF65-F5344CB8AC3E}">
        <p14:creationId xmlns:p14="http://schemas.microsoft.com/office/powerpoint/2010/main" val="290427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F920D-0A9F-43F3-8283-E4C418605CF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96FC0C8-80DC-4ECA-98FA-AA92DCA84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2F2A8A-5F68-463B-8A07-48A5995704E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CA4ADB6-2317-4644-9520-C862CAA7B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A2FFBF3-D13E-4FA8-AD43-C1620EE8BB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9D855AD-A737-42EE-BC44-3C523031D259}"/>
              </a:ext>
            </a:extLst>
          </p:cNvPr>
          <p:cNvSpPr>
            <a:spLocks noGrp="1"/>
          </p:cNvSpPr>
          <p:nvPr>
            <p:ph type="dt" sz="half" idx="10"/>
          </p:nvPr>
        </p:nvSpPr>
        <p:spPr/>
        <p:txBody>
          <a:bodyPr/>
          <a:lstStyle/>
          <a:p>
            <a:fld id="{8EB71E78-82C6-4DE0-8638-4107FA68B940}" type="datetimeFigureOut">
              <a:rPr lang="nl-NL" smtClean="0"/>
              <a:t>19-4-2023</a:t>
            </a:fld>
            <a:endParaRPr lang="nl-NL"/>
          </a:p>
        </p:txBody>
      </p:sp>
      <p:sp>
        <p:nvSpPr>
          <p:cNvPr id="8" name="Tijdelijke aanduiding voor voettekst 7">
            <a:extLst>
              <a:ext uri="{FF2B5EF4-FFF2-40B4-BE49-F238E27FC236}">
                <a16:creationId xmlns:a16="http://schemas.microsoft.com/office/drawing/2014/main" id="{DAF02964-396D-4A6A-AB8F-2F9D484EC97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85E19C1-3521-44B7-A984-CE838985F6E9}"/>
              </a:ext>
            </a:extLst>
          </p:cNvPr>
          <p:cNvSpPr>
            <a:spLocks noGrp="1"/>
          </p:cNvSpPr>
          <p:nvPr>
            <p:ph type="sldNum" sz="quarter" idx="12"/>
          </p:nvPr>
        </p:nvSpPr>
        <p:spPr/>
        <p:txBody>
          <a:bodyPr/>
          <a:lstStyle/>
          <a:p>
            <a:fld id="{AED95C85-45BA-41CD-A1DD-1A8F958C5DF9}" type="slidenum">
              <a:rPr lang="nl-NL" smtClean="0"/>
              <a:t>‹nr.›</a:t>
            </a:fld>
            <a:endParaRPr lang="nl-NL"/>
          </a:p>
        </p:txBody>
      </p:sp>
    </p:spTree>
    <p:extLst>
      <p:ext uri="{BB962C8B-B14F-4D97-AF65-F5344CB8AC3E}">
        <p14:creationId xmlns:p14="http://schemas.microsoft.com/office/powerpoint/2010/main" val="220091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64CA7-E7CD-4838-BACF-5194A69722B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6E9D484-C41B-431E-98DE-B6A3273AB9F2}"/>
              </a:ext>
            </a:extLst>
          </p:cNvPr>
          <p:cNvSpPr>
            <a:spLocks noGrp="1"/>
          </p:cNvSpPr>
          <p:nvPr>
            <p:ph type="dt" sz="half" idx="10"/>
          </p:nvPr>
        </p:nvSpPr>
        <p:spPr/>
        <p:txBody>
          <a:bodyPr/>
          <a:lstStyle/>
          <a:p>
            <a:fld id="{8EB71E78-82C6-4DE0-8638-4107FA68B940}" type="datetimeFigureOut">
              <a:rPr lang="nl-NL" smtClean="0"/>
              <a:t>19-4-2023</a:t>
            </a:fld>
            <a:endParaRPr lang="nl-NL"/>
          </a:p>
        </p:txBody>
      </p:sp>
      <p:sp>
        <p:nvSpPr>
          <p:cNvPr id="4" name="Tijdelijke aanduiding voor voettekst 3">
            <a:extLst>
              <a:ext uri="{FF2B5EF4-FFF2-40B4-BE49-F238E27FC236}">
                <a16:creationId xmlns:a16="http://schemas.microsoft.com/office/drawing/2014/main" id="{88DB48CC-28C3-45C0-B00D-F42D5B483BF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949250C-6F97-4B0B-AF42-4D73BBD6B69E}"/>
              </a:ext>
            </a:extLst>
          </p:cNvPr>
          <p:cNvSpPr>
            <a:spLocks noGrp="1"/>
          </p:cNvSpPr>
          <p:nvPr>
            <p:ph type="sldNum" sz="quarter" idx="12"/>
          </p:nvPr>
        </p:nvSpPr>
        <p:spPr/>
        <p:txBody>
          <a:bodyPr/>
          <a:lstStyle/>
          <a:p>
            <a:fld id="{AED95C85-45BA-41CD-A1DD-1A8F958C5DF9}" type="slidenum">
              <a:rPr lang="nl-NL" smtClean="0"/>
              <a:t>‹nr.›</a:t>
            </a:fld>
            <a:endParaRPr lang="nl-NL"/>
          </a:p>
        </p:txBody>
      </p:sp>
    </p:spTree>
    <p:extLst>
      <p:ext uri="{BB962C8B-B14F-4D97-AF65-F5344CB8AC3E}">
        <p14:creationId xmlns:p14="http://schemas.microsoft.com/office/powerpoint/2010/main" val="211049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71CBF0-F5D8-4576-9E93-A0EE70F23738}"/>
              </a:ext>
            </a:extLst>
          </p:cNvPr>
          <p:cNvSpPr>
            <a:spLocks noGrp="1"/>
          </p:cNvSpPr>
          <p:nvPr>
            <p:ph type="dt" sz="half" idx="10"/>
          </p:nvPr>
        </p:nvSpPr>
        <p:spPr/>
        <p:txBody>
          <a:bodyPr/>
          <a:lstStyle/>
          <a:p>
            <a:fld id="{8EB71E78-82C6-4DE0-8638-4107FA68B940}" type="datetimeFigureOut">
              <a:rPr lang="nl-NL" smtClean="0"/>
              <a:t>19-4-2023</a:t>
            </a:fld>
            <a:endParaRPr lang="nl-NL"/>
          </a:p>
        </p:txBody>
      </p:sp>
      <p:sp>
        <p:nvSpPr>
          <p:cNvPr id="3" name="Tijdelijke aanduiding voor voettekst 2">
            <a:extLst>
              <a:ext uri="{FF2B5EF4-FFF2-40B4-BE49-F238E27FC236}">
                <a16:creationId xmlns:a16="http://schemas.microsoft.com/office/drawing/2014/main" id="{6DE5E7BE-0B56-4A46-95A1-FABEDA469DE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520BE6F-4D0C-4491-9EDD-22987C6C01F6}"/>
              </a:ext>
            </a:extLst>
          </p:cNvPr>
          <p:cNvSpPr>
            <a:spLocks noGrp="1"/>
          </p:cNvSpPr>
          <p:nvPr>
            <p:ph type="sldNum" sz="quarter" idx="12"/>
          </p:nvPr>
        </p:nvSpPr>
        <p:spPr/>
        <p:txBody>
          <a:bodyPr/>
          <a:lstStyle/>
          <a:p>
            <a:fld id="{AED95C85-45BA-41CD-A1DD-1A8F958C5DF9}" type="slidenum">
              <a:rPr lang="nl-NL" smtClean="0"/>
              <a:t>‹nr.›</a:t>
            </a:fld>
            <a:endParaRPr lang="nl-NL"/>
          </a:p>
        </p:txBody>
      </p:sp>
    </p:spTree>
    <p:extLst>
      <p:ext uri="{BB962C8B-B14F-4D97-AF65-F5344CB8AC3E}">
        <p14:creationId xmlns:p14="http://schemas.microsoft.com/office/powerpoint/2010/main" val="285681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5DCF7-E4FA-443D-8CA2-1E90993232A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3F929CA-8617-4C98-8D90-253229B052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70D6D09-803A-4635-81E9-E3CBE6F4A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36398E-8E90-4BD4-BBBB-0341DE641680}"/>
              </a:ext>
            </a:extLst>
          </p:cNvPr>
          <p:cNvSpPr>
            <a:spLocks noGrp="1"/>
          </p:cNvSpPr>
          <p:nvPr>
            <p:ph type="dt" sz="half" idx="10"/>
          </p:nvPr>
        </p:nvSpPr>
        <p:spPr/>
        <p:txBody>
          <a:bodyPr/>
          <a:lstStyle/>
          <a:p>
            <a:fld id="{8EB71E78-82C6-4DE0-8638-4107FA68B940}" type="datetimeFigureOut">
              <a:rPr lang="nl-NL" smtClean="0"/>
              <a:t>19-4-2023</a:t>
            </a:fld>
            <a:endParaRPr lang="nl-NL"/>
          </a:p>
        </p:txBody>
      </p:sp>
      <p:sp>
        <p:nvSpPr>
          <p:cNvPr id="6" name="Tijdelijke aanduiding voor voettekst 5">
            <a:extLst>
              <a:ext uri="{FF2B5EF4-FFF2-40B4-BE49-F238E27FC236}">
                <a16:creationId xmlns:a16="http://schemas.microsoft.com/office/drawing/2014/main" id="{123E8F6F-ED37-44A6-89DF-DF1A9C2E805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F81556-B647-42E4-918D-468C0316C0DB}"/>
              </a:ext>
            </a:extLst>
          </p:cNvPr>
          <p:cNvSpPr>
            <a:spLocks noGrp="1"/>
          </p:cNvSpPr>
          <p:nvPr>
            <p:ph type="sldNum" sz="quarter" idx="12"/>
          </p:nvPr>
        </p:nvSpPr>
        <p:spPr/>
        <p:txBody>
          <a:bodyPr/>
          <a:lstStyle/>
          <a:p>
            <a:fld id="{AED95C85-45BA-41CD-A1DD-1A8F958C5DF9}" type="slidenum">
              <a:rPr lang="nl-NL" smtClean="0"/>
              <a:t>‹nr.›</a:t>
            </a:fld>
            <a:endParaRPr lang="nl-NL"/>
          </a:p>
        </p:txBody>
      </p:sp>
    </p:spTree>
    <p:extLst>
      <p:ext uri="{BB962C8B-B14F-4D97-AF65-F5344CB8AC3E}">
        <p14:creationId xmlns:p14="http://schemas.microsoft.com/office/powerpoint/2010/main" val="347695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CDAED-967C-4373-8AE8-B6C313703A2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8EFA628-F407-4A2F-B064-3F0382049A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0404CF1-872B-4C62-B1F9-E9E917A18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479FEF7-1D39-48C6-922F-B77882505352}"/>
              </a:ext>
            </a:extLst>
          </p:cNvPr>
          <p:cNvSpPr>
            <a:spLocks noGrp="1"/>
          </p:cNvSpPr>
          <p:nvPr>
            <p:ph type="dt" sz="half" idx="10"/>
          </p:nvPr>
        </p:nvSpPr>
        <p:spPr/>
        <p:txBody>
          <a:bodyPr/>
          <a:lstStyle/>
          <a:p>
            <a:fld id="{8EB71E78-82C6-4DE0-8638-4107FA68B940}" type="datetimeFigureOut">
              <a:rPr lang="nl-NL" smtClean="0"/>
              <a:t>19-4-2023</a:t>
            </a:fld>
            <a:endParaRPr lang="nl-NL"/>
          </a:p>
        </p:txBody>
      </p:sp>
      <p:sp>
        <p:nvSpPr>
          <p:cNvPr id="6" name="Tijdelijke aanduiding voor voettekst 5">
            <a:extLst>
              <a:ext uri="{FF2B5EF4-FFF2-40B4-BE49-F238E27FC236}">
                <a16:creationId xmlns:a16="http://schemas.microsoft.com/office/drawing/2014/main" id="{68086ED1-3C2E-413C-B5C7-BA70F1A6EB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315868B-639A-4DE0-B91F-00B7006C7630}"/>
              </a:ext>
            </a:extLst>
          </p:cNvPr>
          <p:cNvSpPr>
            <a:spLocks noGrp="1"/>
          </p:cNvSpPr>
          <p:nvPr>
            <p:ph type="sldNum" sz="quarter" idx="12"/>
          </p:nvPr>
        </p:nvSpPr>
        <p:spPr/>
        <p:txBody>
          <a:bodyPr/>
          <a:lstStyle/>
          <a:p>
            <a:fld id="{AED95C85-45BA-41CD-A1DD-1A8F958C5DF9}" type="slidenum">
              <a:rPr lang="nl-NL" smtClean="0"/>
              <a:t>‹nr.›</a:t>
            </a:fld>
            <a:endParaRPr lang="nl-NL"/>
          </a:p>
        </p:txBody>
      </p:sp>
    </p:spTree>
    <p:extLst>
      <p:ext uri="{BB962C8B-B14F-4D97-AF65-F5344CB8AC3E}">
        <p14:creationId xmlns:p14="http://schemas.microsoft.com/office/powerpoint/2010/main" val="258192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2475277-B9B2-4AB9-A0EA-A4EACCCE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71BF3A0-82D4-46CA-B445-3BD9C9BA4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04BF56-43AC-4D9C-89FF-356C817233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71E78-82C6-4DE0-8638-4107FA68B940}" type="datetimeFigureOut">
              <a:rPr lang="nl-NL" smtClean="0"/>
              <a:t>19-4-2023</a:t>
            </a:fld>
            <a:endParaRPr lang="nl-NL"/>
          </a:p>
        </p:txBody>
      </p:sp>
      <p:sp>
        <p:nvSpPr>
          <p:cNvPr id="5" name="Tijdelijke aanduiding voor voettekst 4">
            <a:extLst>
              <a:ext uri="{FF2B5EF4-FFF2-40B4-BE49-F238E27FC236}">
                <a16:creationId xmlns:a16="http://schemas.microsoft.com/office/drawing/2014/main" id="{02AA67B7-25CE-4A92-BD96-81EFE5037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77CEA2A-7BC2-4390-A77A-94CB41231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95C85-45BA-41CD-A1DD-1A8F958C5DF9}" type="slidenum">
              <a:rPr lang="nl-NL" smtClean="0"/>
              <a:t>‹nr.›</a:t>
            </a:fld>
            <a:endParaRPr lang="nl-NL"/>
          </a:p>
        </p:txBody>
      </p:sp>
    </p:spTree>
    <p:extLst>
      <p:ext uri="{BB962C8B-B14F-4D97-AF65-F5344CB8AC3E}">
        <p14:creationId xmlns:p14="http://schemas.microsoft.com/office/powerpoint/2010/main" val="109576991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www.mfadeflint.n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99FE346A-D157-4343-9968-58115F193295}"/>
              </a:ext>
            </a:extLst>
          </p:cNvPr>
          <p:cNvSpPr>
            <a:spLocks noGrp="1"/>
          </p:cNvSpPr>
          <p:nvPr>
            <p:ph type="ctrTitle"/>
          </p:nvPr>
        </p:nvSpPr>
        <p:spPr>
          <a:xfrm>
            <a:off x="3315031" y="1380754"/>
            <a:ext cx="5561938" cy="2513516"/>
          </a:xfrm>
        </p:spPr>
        <p:txBody>
          <a:bodyPr>
            <a:normAutofit/>
          </a:bodyPr>
          <a:lstStyle/>
          <a:p>
            <a:r>
              <a:rPr lang="nl-NL" sz="5600"/>
              <a:t>DORPSHUIS</a:t>
            </a:r>
            <a:br>
              <a:rPr lang="nl-NL" sz="5600"/>
            </a:br>
            <a:r>
              <a:rPr lang="nl-NL" sz="5600"/>
              <a:t>DE</a:t>
            </a:r>
            <a:br>
              <a:rPr lang="nl-NL" sz="5600"/>
            </a:br>
            <a:r>
              <a:rPr lang="nl-NL" sz="5600"/>
              <a:t>FLINT</a:t>
            </a:r>
          </a:p>
        </p:txBody>
      </p:sp>
      <p:sp>
        <p:nvSpPr>
          <p:cNvPr id="3" name="Ondertitel 2">
            <a:extLst>
              <a:ext uri="{FF2B5EF4-FFF2-40B4-BE49-F238E27FC236}">
                <a16:creationId xmlns:a16="http://schemas.microsoft.com/office/drawing/2014/main" id="{DA342B17-D77E-4D54-90F5-ACD439866980}"/>
              </a:ext>
            </a:extLst>
          </p:cNvPr>
          <p:cNvSpPr>
            <a:spLocks noGrp="1"/>
          </p:cNvSpPr>
          <p:nvPr>
            <p:ph type="subTitle" idx="1"/>
          </p:nvPr>
        </p:nvSpPr>
        <p:spPr>
          <a:xfrm>
            <a:off x="3315031" y="4076802"/>
            <a:ext cx="5561938" cy="1534587"/>
          </a:xfrm>
        </p:spPr>
        <p:txBody>
          <a:bodyPr>
            <a:normAutofit/>
          </a:bodyPr>
          <a:lstStyle/>
          <a:p>
            <a:r>
              <a:rPr lang="nl-NL"/>
              <a:t>Van school naar MFA </a:t>
            </a:r>
          </a:p>
          <a:p>
            <a:endParaRPr lang="nl-NL"/>
          </a:p>
        </p:txBody>
      </p:sp>
      <p:sp>
        <p:nvSpPr>
          <p:cNvPr id="37" name="Arc 3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Oval 3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77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4" name="Rectangle 3106">
            <a:extLst>
              <a:ext uri="{FF2B5EF4-FFF2-40B4-BE49-F238E27FC236}">
                <a16:creationId xmlns:a16="http://schemas.microsoft.com/office/drawing/2014/main" id="{80E5FECD-C9FF-49B3-B1FD-6B2D855C4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99FE346A-D157-4343-9968-58115F193295}"/>
              </a:ext>
            </a:extLst>
          </p:cNvPr>
          <p:cNvSpPr>
            <a:spLocks noGrp="1"/>
          </p:cNvSpPr>
          <p:nvPr>
            <p:ph type="ctrTitle"/>
          </p:nvPr>
        </p:nvSpPr>
        <p:spPr>
          <a:xfrm>
            <a:off x="874815" y="798703"/>
            <a:ext cx="5221185" cy="4422654"/>
          </a:xfrm>
        </p:spPr>
        <p:txBody>
          <a:bodyPr anchor="b">
            <a:normAutofit fontScale="90000"/>
          </a:bodyPr>
          <a:lstStyle/>
          <a:p>
            <a:br>
              <a:rPr lang="nl-NL" sz="4200" dirty="0">
                <a:solidFill>
                  <a:srgbClr val="FFFFFF"/>
                </a:solidFill>
              </a:rPr>
            </a:br>
            <a:br>
              <a:rPr lang="nl-NL" sz="4200" dirty="0">
                <a:solidFill>
                  <a:srgbClr val="FFFFFF"/>
                </a:solidFill>
              </a:rPr>
            </a:br>
            <a:br>
              <a:rPr lang="nl-NL" sz="4200" dirty="0">
                <a:solidFill>
                  <a:srgbClr val="FFFFFF"/>
                </a:solidFill>
              </a:rPr>
            </a:br>
            <a:r>
              <a:rPr lang="nl-NL" sz="4200" dirty="0">
                <a:solidFill>
                  <a:srgbClr val="FFFFFF"/>
                </a:solidFill>
              </a:rPr>
              <a:t>35 m2</a:t>
            </a:r>
            <a:br>
              <a:rPr lang="nl-NL" sz="4200" dirty="0">
                <a:solidFill>
                  <a:srgbClr val="FFFFFF"/>
                </a:solidFill>
              </a:rPr>
            </a:br>
            <a:r>
              <a:rPr lang="nl-NL" sz="4200" dirty="0">
                <a:solidFill>
                  <a:srgbClr val="FFFFFF"/>
                </a:solidFill>
              </a:rPr>
              <a:t>huiselijke sfeer</a:t>
            </a:r>
            <a:br>
              <a:rPr lang="nl-NL" sz="4200" dirty="0">
                <a:solidFill>
                  <a:srgbClr val="FFFFFF"/>
                </a:solidFill>
              </a:rPr>
            </a:br>
            <a:r>
              <a:rPr lang="nl-NL" sz="4200" dirty="0">
                <a:solidFill>
                  <a:srgbClr val="FFFFFF"/>
                </a:solidFill>
              </a:rPr>
              <a:t>gebruik meerdere ruimtes</a:t>
            </a:r>
            <a:br>
              <a:rPr lang="nl-NL" sz="4200" dirty="0">
                <a:solidFill>
                  <a:srgbClr val="FFFFFF"/>
                </a:solidFill>
              </a:rPr>
            </a:br>
            <a:r>
              <a:rPr lang="nl-NL" sz="4200" dirty="0">
                <a:solidFill>
                  <a:srgbClr val="FFFFFF"/>
                </a:solidFill>
              </a:rPr>
              <a:t>beweegruimte</a:t>
            </a:r>
            <a:br>
              <a:rPr lang="nl-NL" sz="4200" dirty="0">
                <a:solidFill>
                  <a:srgbClr val="FFFFFF"/>
                </a:solidFill>
              </a:rPr>
            </a:br>
            <a:endParaRPr lang="nl-NL" sz="4200" dirty="0">
              <a:solidFill>
                <a:srgbClr val="FFFFFF"/>
              </a:solidFill>
            </a:endParaRPr>
          </a:p>
        </p:txBody>
      </p:sp>
      <p:sp>
        <p:nvSpPr>
          <p:cNvPr id="3" name="Ondertitel 2">
            <a:extLst>
              <a:ext uri="{FF2B5EF4-FFF2-40B4-BE49-F238E27FC236}">
                <a16:creationId xmlns:a16="http://schemas.microsoft.com/office/drawing/2014/main" id="{DA342B17-D77E-4D54-90F5-ACD439866980}"/>
              </a:ext>
            </a:extLst>
          </p:cNvPr>
          <p:cNvSpPr>
            <a:spLocks noGrp="1"/>
          </p:cNvSpPr>
          <p:nvPr>
            <p:ph type="subTitle" idx="1"/>
          </p:nvPr>
        </p:nvSpPr>
        <p:spPr>
          <a:xfrm>
            <a:off x="870148" y="3962792"/>
            <a:ext cx="5221185" cy="2102108"/>
          </a:xfrm>
        </p:spPr>
        <p:txBody>
          <a:bodyPr anchor="t">
            <a:normAutofit/>
          </a:bodyPr>
          <a:lstStyle/>
          <a:p>
            <a:r>
              <a:rPr lang="nl-NL">
                <a:solidFill>
                  <a:srgbClr val="FFFFFF"/>
                </a:solidFill>
              </a:rPr>
              <a:t> </a:t>
            </a:r>
          </a:p>
          <a:p>
            <a:endParaRPr lang="nl-NL">
              <a:solidFill>
                <a:srgbClr val="FFFFFF"/>
              </a:solidFill>
            </a:endParaRPr>
          </a:p>
        </p:txBody>
      </p:sp>
      <p:sp>
        <p:nvSpPr>
          <p:cNvPr id="3116" name="Freeform: Shape 3108">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4"/>
          </a:solidFill>
          <a:ln w="9525" cap="flat">
            <a:noFill/>
            <a:prstDash val="solid"/>
            <a:miter/>
          </a:ln>
        </p:spPr>
        <p:txBody>
          <a:bodyPr rtlCol="0" anchor="ctr"/>
          <a:lstStyle/>
          <a:p>
            <a:endParaRPr lang="en-US"/>
          </a:p>
        </p:txBody>
      </p:sp>
      <p:sp>
        <p:nvSpPr>
          <p:cNvPr id="3118" name="Freeform: Shape 3110">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Afbeelding 7">
            <a:extLst>
              <a:ext uri="{FF2B5EF4-FFF2-40B4-BE49-F238E27FC236}">
                <a16:creationId xmlns:a16="http://schemas.microsoft.com/office/drawing/2014/main" id="{65925B24-24FE-4735-BC08-E4B5EBD57975}"/>
              </a:ext>
            </a:extLst>
          </p:cNvPr>
          <p:cNvPicPr>
            <a:picLocks noChangeAspect="1"/>
          </p:cNvPicPr>
          <p:nvPr/>
        </p:nvPicPr>
        <p:blipFill>
          <a:blip r:embed="rId2"/>
          <a:stretch>
            <a:fillRect/>
          </a:stretch>
        </p:blipFill>
        <p:spPr>
          <a:xfrm>
            <a:off x="6651243" y="1693932"/>
            <a:ext cx="4939504" cy="3087189"/>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113" name="Freeform: Shape 3112">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15" name="Freeform: Shape 3114">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17" name="Freeform: Shape 3116">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19" name="Freeform: Shape 3118">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7186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4" name="Rectangle 3106">
            <a:extLst>
              <a:ext uri="{FF2B5EF4-FFF2-40B4-BE49-F238E27FC236}">
                <a16:creationId xmlns:a16="http://schemas.microsoft.com/office/drawing/2014/main" id="{80E5FECD-C9FF-49B3-B1FD-6B2D855C4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99FE346A-D157-4343-9968-58115F193295}"/>
              </a:ext>
            </a:extLst>
          </p:cNvPr>
          <p:cNvSpPr>
            <a:spLocks noGrp="1"/>
          </p:cNvSpPr>
          <p:nvPr>
            <p:ph type="ctrTitle"/>
          </p:nvPr>
        </p:nvSpPr>
        <p:spPr>
          <a:xfrm>
            <a:off x="870147" y="477078"/>
            <a:ext cx="5221185" cy="4926992"/>
          </a:xfrm>
        </p:spPr>
        <p:txBody>
          <a:bodyPr anchor="b">
            <a:normAutofit fontScale="90000"/>
          </a:bodyPr>
          <a:lstStyle/>
          <a:p>
            <a:br>
              <a:rPr lang="nl-NL" sz="4200" dirty="0">
                <a:solidFill>
                  <a:srgbClr val="FFFFFF"/>
                </a:solidFill>
              </a:rPr>
            </a:br>
            <a:br>
              <a:rPr lang="nl-NL" sz="4200" dirty="0">
                <a:solidFill>
                  <a:srgbClr val="FFFFFF"/>
                </a:solidFill>
              </a:rPr>
            </a:br>
            <a:br>
              <a:rPr lang="nl-NL" sz="4200" dirty="0">
                <a:solidFill>
                  <a:srgbClr val="FFFFFF"/>
                </a:solidFill>
              </a:rPr>
            </a:br>
            <a:r>
              <a:rPr lang="nl-NL" sz="4200" dirty="0">
                <a:solidFill>
                  <a:srgbClr val="FFFFFF"/>
                </a:solidFill>
              </a:rPr>
              <a:t>Doelstelling:</a:t>
            </a:r>
            <a:br>
              <a:rPr lang="nl-NL" sz="4200" dirty="0">
                <a:solidFill>
                  <a:srgbClr val="FFFFFF"/>
                </a:solidFill>
              </a:rPr>
            </a:br>
            <a:br>
              <a:rPr lang="nl-NL" sz="4200" dirty="0">
                <a:solidFill>
                  <a:srgbClr val="FFFFFF"/>
                </a:solidFill>
              </a:rPr>
            </a:br>
            <a:r>
              <a:rPr lang="nl-NL" sz="4200" dirty="0">
                <a:solidFill>
                  <a:srgbClr val="FFFFFF"/>
                </a:solidFill>
              </a:rPr>
              <a:t>Zo weinig mogelijk eigen ruimte</a:t>
            </a:r>
            <a:br>
              <a:rPr lang="nl-NL" sz="4200" dirty="0">
                <a:solidFill>
                  <a:srgbClr val="FFFFFF"/>
                </a:solidFill>
              </a:rPr>
            </a:br>
            <a:br>
              <a:rPr lang="nl-NL" sz="4200" dirty="0">
                <a:solidFill>
                  <a:srgbClr val="FFFFFF"/>
                </a:solidFill>
              </a:rPr>
            </a:br>
            <a:r>
              <a:rPr lang="nl-NL" sz="4200" dirty="0">
                <a:solidFill>
                  <a:srgbClr val="FFFFFF"/>
                </a:solidFill>
              </a:rPr>
              <a:t>Zo veel mogelijk gemeenschappelijk te gebruiken ruimte</a:t>
            </a:r>
            <a:br>
              <a:rPr lang="nl-NL" sz="4200" dirty="0">
                <a:solidFill>
                  <a:srgbClr val="FFFFFF"/>
                </a:solidFill>
              </a:rPr>
            </a:br>
            <a:endParaRPr lang="nl-NL" sz="4200" dirty="0">
              <a:solidFill>
                <a:srgbClr val="FFFFFF"/>
              </a:solidFill>
            </a:endParaRPr>
          </a:p>
        </p:txBody>
      </p:sp>
      <p:sp>
        <p:nvSpPr>
          <p:cNvPr id="3" name="Ondertitel 2">
            <a:extLst>
              <a:ext uri="{FF2B5EF4-FFF2-40B4-BE49-F238E27FC236}">
                <a16:creationId xmlns:a16="http://schemas.microsoft.com/office/drawing/2014/main" id="{DA342B17-D77E-4D54-90F5-ACD439866980}"/>
              </a:ext>
            </a:extLst>
          </p:cNvPr>
          <p:cNvSpPr>
            <a:spLocks noGrp="1"/>
          </p:cNvSpPr>
          <p:nvPr>
            <p:ph type="subTitle" idx="1"/>
          </p:nvPr>
        </p:nvSpPr>
        <p:spPr>
          <a:xfrm>
            <a:off x="870148" y="3962792"/>
            <a:ext cx="5221185" cy="2102108"/>
          </a:xfrm>
        </p:spPr>
        <p:txBody>
          <a:bodyPr anchor="t">
            <a:normAutofit/>
          </a:bodyPr>
          <a:lstStyle/>
          <a:p>
            <a:r>
              <a:rPr lang="nl-NL">
                <a:solidFill>
                  <a:srgbClr val="FFFFFF"/>
                </a:solidFill>
              </a:rPr>
              <a:t> </a:t>
            </a:r>
          </a:p>
          <a:p>
            <a:endParaRPr lang="nl-NL">
              <a:solidFill>
                <a:srgbClr val="FFFFFF"/>
              </a:solidFill>
            </a:endParaRPr>
          </a:p>
        </p:txBody>
      </p:sp>
      <p:sp>
        <p:nvSpPr>
          <p:cNvPr id="3116" name="Freeform: Shape 3108">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4"/>
          </a:solidFill>
          <a:ln w="9525" cap="flat">
            <a:noFill/>
            <a:prstDash val="solid"/>
            <a:miter/>
          </a:ln>
        </p:spPr>
        <p:txBody>
          <a:bodyPr rtlCol="0" anchor="ctr"/>
          <a:lstStyle/>
          <a:p>
            <a:endParaRPr lang="en-US"/>
          </a:p>
        </p:txBody>
      </p:sp>
      <p:sp>
        <p:nvSpPr>
          <p:cNvPr id="3118" name="Freeform: Shape 3110">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13" name="Freeform: Shape 3112">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15" name="Freeform: Shape 3114">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17" name="Freeform: Shape 3116">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19" name="Freeform: Shape 3118">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MFC Lumen - Onix architecten">
            <a:extLst>
              <a:ext uri="{FF2B5EF4-FFF2-40B4-BE49-F238E27FC236}">
                <a16:creationId xmlns:a16="http://schemas.microsoft.com/office/drawing/2014/main" id="{DA724039-31B1-4E2E-886F-3EF37B265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481" y="912476"/>
            <a:ext cx="3147643" cy="473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2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4" name="Rectangle 3106">
            <a:extLst>
              <a:ext uri="{FF2B5EF4-FFF2-40B4-BE49-F238E27FC236}">
                <a16:creationId xmlns:a16="http://schemas.microsoft.com/office/drawing/2014/main" id="{80E5FECD-C9FF-49B3-B1FD-6B2D855C4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99FE346A-D157-4343-9968-58115F193295}"/>
              </a:ext>
            </a:extLst>
          </p:cNvPr>
          <p:cNvSpPr>
            <a:spLocks noGrp="1"/>
          </p:cNvSpPr>
          <p:nvPr>
            <p:ph type="ctrTitle"/>
          </p:nvPr>
        </p:nvSpPr>
        <p:spPr>
          <a:xfrm>
            <a:off x="794944" y="897135"/>
            <a:ext cx="5221185" cy="5311305"/>
          </a:xfrm>
        </p:spPr>
        <p:txBody>
          <a:bodyPr anchor="b">
            <a:normAutofit fontScale="90000"/>
          </a:bodyPr>
          <a:lstStyle/>
          <a:p>
            <a:pPr algn="l"/>
            <a:br>
              <a:rPr lang="nl-NL" sz="4200" dirty="0">
                <a:solidFill>
                  <a:srgbClr val="FFFFFF"/>
                </a:solidFill>
              </a:rPr>
            </a:br>
            <a:br>
              <a:rPr lang="nl-NL" sz="4200" dirty="0">
                <a:solidFill>
                  <a:srgbClr val="FFFFFF"/>
                </a:solidFill>
              </a:rPr>
            </a:br>
            <a:br>
              <a:rPr lang="nl-NL" sz="4200" dirty="0">
                <a:solidFill>
                  <a:srgbClr val="FFFFFF"/>
                </a:solidFill>
              </a:rPr>
            </a:br>
            <a:r>
              <a:rPr lang="nl-NL" sz="4200" dirty="0">
                <a:solidFill>
                  <a:srgbClr val="FFFFFF"/>
                </a:solidFill>
              </a:rPr>
              <a:t>Financiële huishouding:</a:t>
            </a:r>
            <a:br>
              <a:rPr lang="nl-NL" sz="4200" dirty="0">
                <a:solidFill>
                  <a:srgbClr val="FFFFFF"/>
                </a:solidFill>
              </a:rPr>
            </a:br>
            <a:br>
              <a:rPr lang="nl-NL" sz="4200" dirty="0">
                <a:solidFill>
                  <a:srgbClr val="FFFFFF"/>
                </a:solidFill>
              </a:rPr>
            </a:br>
            <a:r>
              <a:rPr lang="nl-NL" sz="4200" dirty="0">
                <a:solidFill>
                  <a:srgbClr val="FFFFFF"/>
                </a:solidFill>
              </a:rPr>
              <a:t>-	uitgaven = huur</a:t>
            </a:r>
            <a:br>
              <a:rPr lang="nl-NL" sz="4200" dirty="0">
                <a:solidFill>
                  <a:srgbClr val="FFFFFF"/>
                </a:solidFill>
              </a:rPr>
            </a:br>
            <a:r>
              <a:rPr lang="nl-NL" sz="4200" dirty="0">
                <a:solidFill>
                  <a:srgbClr val="FFFFFF"/>
                </a:solidFill>
              </a:rPr>
              <a:t>-	inkomsten = verhuur + consumpties + donaties</a:t>
            </a:r>
            <a:br>
              <a:rPr lang="nl-NL" sz="4200" dirty="0">
                <a:solidFill>
                  <a:srgbClr val="FFFFFF"/>
                </a:solidFill>
              </a:rPr>
            </a:br>
            <a:br>
              <a:rPr lang="nl-NL" sz="4200" dirty="0">
                <a:solidFill>
                  <a:srgbClr val="FFFFFF"/>
                </a:solidFill>
              </a:rPr>
            </a:br>
            <a:r>
              <a:rPr lang="nl-NL" sz="4200" dirty="0">
                <a:solidFill>
                  <a:srgbClr val="FFFFFF"/>
                </a:solidFill>
              </a:rPr>
              <a:t>voor investeringen fondsen benaderen</a:t>
            </a:r>
            <a:br>
              <a:rPr lang="nl-NL" sz="4200" dirty="0">
                <a:solidFill>
                  <a:srgbClr val="FFFFFF"/>
                </a:solidFill>
              </a:rPr>
            </a:br>
            <a:br>
              <a:rPr lang="nl-NL" sz="4200" dirty="0">
                <a:solidFill>
                  <a:srgbClr val="FFFFFF"/>
                </a:solidFill>
              </a:rPr>
            </a:br>
            <a:endParaRPr lang="nl-NL" sz="4200" dirty="0">
              <a:solidFill>
                <a:srgbClr val="FFFFFF"/>
              </a:solidFill>
            </a:endParaRPr>
          </a:p>
        </p:txBody>
      </p:sp>
      <p:sp>
        <p:nvSpPr>
          <p:cNvPr id="3116" name="Freeform: Shape 3108">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4"/>
          </a:solidFill>
          <a:ln w="9525" cap="flat">
            <a:noFill/>
            <a:prstDash val="solid"/>
            <a:miter/>
          </a:ln>
        </p:spPr>
        <p:txBody>
          <a:bodyPr rtlCol="0" anchor="ctr"/>
          <a:lstStyle/>
          <a:p>
            <a:endParaRPr lang="en-US"/>
          </a:p>
        </p:txBody>
      </p:sp>
      <p:sp>
        <p:nvSpPr>
          <p:cNvPr id="3118" name="Freeform: Shape 3110">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13" name="Freeform: Shape 3112">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15" name="Freeform: Shape 3114">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17" name="Freeform: Shape 3116">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19" name="Freeform: Shape 3118">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pic>
        <p:nvPicPr>
          <p:cNvPr id="2050" name="Picture 2" descr="3d Kleine Mensen - Euro Teken Stock Illustratie - Illustration of  weerspiegelen, financiën: 13532868">
            <a:extLst>
              <a:ext uri="{FF2B5EF4-FFF2-40B4-BE49-F238E27FC236}">
                <a16:creationId xmlns:a16="http://schemas.microsoft.com/office/drawing/2014/main" id="{D27A5827-8E85-45AA-9162-56DCA6B90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481" y="1765642"/>
            <a:ext cx="3136855" cy="313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857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4" name="Rectangle 3106">
            <a:extLst>
              <a:ext uri="{FF2B5EF4-FFF2-40B4-BE49-F238E27FC236}">
                <a16:creationId xmlns:a16="http://schemas.microsoft.com/office/drawing/2014/main" id="{80E5FECD-C9FF-49B3-B1FD-6B2D855C4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99FE346A-D157-4343-9968-58115F193295}"/>
              </a:ext>
            </a:extLst>
          </p:cNvPr>
          <p:cNvSpPr>
            <a:spLocks noGrp="1"/>
          </p:cNvSpPr>
          <p:nvPr>
            <p:ph type="ctrTitle"/>
          </p:nvPr>
        </p:nvSpPr>
        <p:spPr>
          <a:xfrm>
            <a:off x="642164" y="-2336069"/>
            <a:ext cx="5407826" cy="7554512"/>
          </a:xfrm>
        </p:spPr>
        <p:txBody>
          <a:bodyPr anchor="b">
            <a:normAutofit/>
          </a:bodyPr>
          <a:lstStyle/>
          <a:p>
            <a:pPr algn="l"/>
            <a:r>
              <a:rPr lang="nl-NL" sz="4200" dirty="0">
                <a:solidFill>
                  <a:srgbClr val="FFFFFF"/>
                </a:solidFill>
              </a:rPr>
              <a:t>-	</a:t>
            </a:r>
            <a:r>
              <a:rPr lang="nl-NL" sz="2400" dirty="0">
                <a:solidFill>
                  <a:srgbClr val="FFFFFF"/>
                </a:solidFill>
              </a:rPr>
              <a:t>Stakeholders commissie</a:t>
            </a:r>
            <a:br>
              <a:rPr lang="nl-NL" sz="2400" dirty="0">
                <a:solidFill>
                  <a:srgbClr val="FFFFFF"/>
                </a:solidFill>
              </a:rPr>
            </a:br>
            <a:br>
              <a:rPr lang="nl-NL" sz="2400" dirty="0">
                <a:solidFill>
                  <a:srgbClr val="FFFFFF"/>
                </a:solidFill>
              </a:rPr>
            </a:br>
            <a:r>
              <a:rPr lang="nl-NL" sz="2400" dirty="0">
                <a:solidFill>
                  <a:srgbClr val="FFFFFF"/>
                </a:solidFill>
              </a:rPr>
              <a:t>-	Financiële commissie</a:t>
            </a:r>
            <a:br>
              <a:rPr lang="nl-NL" sz="2400" dirty="0">
                <a:solidFill>
                  <a:srgbClr val="FFFFFF"/>
                </a:solidFill>
              </a:rPr>
            </a:br>
            <a:br>
              <a:rPr lang="nl-NL" sz="2400" dirty="0">
                <a:solidFill>
                  <a:srgbClr val="FFFFFF"/>
                </a:solidFill>
              </a:rPr>
            </a:br>
            <a:r>
              <a:rPr lang="nl-NL" sz="2400" dirty="0">
                <a:solidFill>
                  <a:srgbClr val="FFFFFF"/>
                </a:solidFill>
              </a:rPr>
              <a:t>-	Commissie website en sociale 	media</a:t>
            </a:r>
            <a:br>
              <a:rPr lang="nl-NL" sz="2400" dirty="0">
                <a:solidFill>
                  <a:srgbClr val="FFFFFF"/>
                </a:solidFill>
              </a:rPr>
            </a:br>
            <a:br>
              <a:rPr lang="nl-NL" sz="2400" dirty="0">
                <a:solidFill>
                  <a:srgbClr val="FFFFFF"/>
                </a:solidFill>
              </a:rPr>
            </a:br>
            <a:r>
              <a:rPr lang="nl-NL" sz="2400" dirty="0">
                <a:solidFill>
                  <a:srgbClr val="FFFFFF"/>
                </a:solidFill>
              </a:rPr>
              <a:t>- 	Aansluiten bij een commissie of 	nog te 	vormen</a:t>
            </a:r>
            <a:br>
              <a:rPr lang="nl-NL" sz="2400" dirty="0">
                <a:solidFill>
                  <a:srgbClr val="FFFFFF"/>
                </a:solidFill>
              </a:rPr>
            </a:br>
            <a:r>
              <a:rPr lang="nl-NL" sz="2400" dirty="0">
                <a:solidFill>
                  <a:srgbClr val="FFFFFF"/>
                </a:solidFill>
              </a:rPr>
              <a:t> 	werkgroep meld je aan Geert 	Speelman</a:t>
            </a:r>
          </a:p>
        </p:txBody>
      </p:sp>
      <p:sp>
        <p:nvSpPr>
          <p:cNvPr id="3116" name="Freeform: Shape 3108">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4"/>
          </a:solidFill>
          <a:ln w="9525" cap="flat">
            <a:noFill/>
            <a:prstDash val="solid"/>
            <a:miter/>
          </a:ln>
        </p:spPr>
        <p:txBody>
          <a:bodyPr rtlCol="0" anchor="ctr"/>
          <a:lstStyle/>
          <a:p>
            <a:endParaRPr lang="en-US"/>
          </a:p>
        </p:txBody>
      </p:sp>
      <p:sp>
        <p:nvSpPr>
          <p:cNvPr id="3118" name="Freeform: Shape 3110">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13" name="Freeform: Shape 3112">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15" name="Freeform: Shape 3114">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17" name="Freeform: Shape 3116">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19" name="Freeform: Shape 3118">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pic>
        <p:nvPicPr>
          <p:cNvPr id="3074" name="Picture 2" descr="Commissies en Werkgroepen - GemeentenNL">
            <a:extLst>
              <a:ext uri="{FF2B5EF4-FFF2-40B4-BE49-F238E27FC236}">
                <a16:creationId xmlns:a16="http://schemas.microsoft.com/office/drawing/2014/main" id="{FA27F858-AF5A-415E-AD27-30402E648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69" y="1679281"/>
            <a:ext cx="4810402" cy="32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294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05" name="Arc 4104">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9FE346A-D157-4343-9968-58115F193295}"/>
              </a:ext>
            </a:extLst>
          </p:cNvPr>
          <p:cNvSpPr>
            <a:spLocks noGrp="1"/>
          </p:cNvSpPr>
          <p:nvPr>
            <p:ph type="ctrTitle"/>
          </p:nvPr>
        </p:nvSpPr>
        <p:spPr>
          <a:xfrm>
            <a:off x="533621" y="1101019"/>
            <a:ext cx="5619201" cy="5322341"/>
          </a:xfrm>
        </p:spPr>
        <p:txBody>
          <a:bodyPr>
            <a:normAutofit fontScale="90000"/>
          </a:bodyPr>
          <a:lstStyle/>
          <a:p>
            <a:pPr marL="571500" indent="-571500" algn="l">
              <a:buFont typeface="Wingdings" panose="05000000000000000000" pitchFamily="2" charset="2"/>
              <a:buChar char="Ø"/>
            </a:pPr>
            <a:r>
              <a:rPr lang="nl-NL" sz="2700" dirty="0">
                <a:solidFill>
                  <a:schemeClr val="bg1"/>
                </a:solidFill>
              </a:rPr>
              <a:t>Versterken en verbinden van de gemeenschap</a:t>
            </a:r>
            <a:br>
              <a:rPr lang="nl-NL" sz="2700" dirty="0">
                <a:solidFill>
                  <a:schemeClr val="bg1"/>
                </a:solidFill>
              </a:rPr>
            </a:br>
            <a:r>
              <a:rPr lang="nl-NL" sz="2700" dirty="0">
                <a:solidFill>
                  <a:schemeClr val="bg1"/>
                </a:solidFill>
              </a:rPr>
              <a:t>		</a:t>
            </a:r>
            <a:br>
              <a:rPr lang="nl-NL" sz="2700" dirty="0">
                <a:solidFill>
                  <a:schemeClr val="bg1"/>
                </a:solidFill>
              </a:rPr>
            </a:br>
            <a:r>
              <a:rPr lang="nl-NL" sz="2700" dirty="0">
                <a:solidFill>
                  <a:schemeClr val="bg1"/>
                </a:solidFill>
              </a:rPr>
              <a:t>		-met de Buurtschap</a:t>
            </a:r>
            <a:br>
              <a:rPr lang="nl-NL" sz="2700" dirty="0">
                <a:solidFill>
                  <a:schemeClr val="bg1"/>
                </a:solidFill>
              </a:rPr>
            </a:br>
            <a:r>
              <a:rPr lang="nl-NL" sz="2700" dirty="0">
                <a:solidFill>
                  <a:schemeClr val="bg1"/>
                </a:solidFill>
              </a:rPr>
              <a:t>		-school</a:t>
            </a:r>
            <a:br>
              <a:rPr lang="nl-NL" sz="2700" dirty="0">
                <a:solidFill>
                  <a:schemeClr val="bg1"/>
                </a:solidFill>
              </a:rPr>
            </a:br>
            <a:r>
              <a:rPr lang="nl-NL" sz="2700" dirty="0">
                <a:solidFill>
                  <a:schemeClr val="bg1"/>
                </a:solidFill>
              </a:rPr>
              <a:t>		-</a:t>
            </a:r>
            <a:r>
              <a:rPr lang="nl-NL" sz="2700" dirty="0" err="1">
                <a:solidFill>
                  <a:schemeClr val="bg1"/>
                </a:solidFill>
              </a:rPr>
              <a:t>kidscasa</a:t>
            </a:r>
            <a:br>
              <a:rPr lang="nl-NL" sz="2700" dirty="0">
                <a:solidFill>
                  <a:schemeClr val="bg1"/>
                </a:solidFill>
              </a:rPr>
            </a:br>
            <a:r>
              <a:rPr lang="nl-NL" sz="2700" dirty="0">
                <a:solidFill>
                  <a:schemeClr val="bg1"/>
                </a:solidFill>
              </a:rPr>
              <a:t>		-met café Dussel</a:t>
            </a:r>
            <a:br>
              <a:rPr lang="nl-NL" sz="2700" dirty="0">
                <a:solidFill>
                  <a:schemeClr val="bg1"/>
                </a:solidFill>
              </a:rPr>
            </a:br>
            <a:r>
              <a:rPr lang="nl-NL" sz="2700" dirty="0">
                <a:solidFill>
                  <a:schemeClr val="bg1"/>
                </a:solidFill>
              </a:rPr>
              <a:t>		-met de inwoners van 			Nietap en Terheijl</a:t>
            </a:r>
            <a:br>
              <a:rPr lang="nl-NL" sz="2700" dirty="0">
                <a:solidFill>
                  <a:schemeClr val="bg1"/>
                </a:solidFill>
              </a:rPr>
            </a:br>
            <a:r>
              <a:rPr lang="nl-NL" sz="2700" dirty="0">
                <a:solidFill>
                  <a:schemeClr val="bg1"/>
                </a:solidFill>
              </a:rPr>
              <a:t>		-voor alle inwoners van 		Nietap en Terheijl</a:t>
            </a:r>
            <a:br>
              <a:rPr lang="nl-NL" sz="2700" dirty="0">
                <a:solidFill>
                  <a:schemeClr val="bg1"/>
                </a:solidFill>
              </a:rPr>
            </a:br>
            <a:br>
              <a:rPr lang="nl-NL" sz="2700" dirty="0">
                <a:solidFill>
                  <a:schemeClr val="bg1"/>
                </a:solidFill>
              </a:rPr>
            </a:br>
            <a:r>
              <a:rPr lang="nl-NL" sz="2700" dirty="0">
                <a:solidFill>
                  <a:schemeClr val="bg1"/>
                </a:solidFill>
              </a:rPr>
              <a:t>		21 maart 2025! 13.30 			opening</a:t>
            </a:r>
            <a:br>
              <a:rPr lang="nl-NL" sz="2000" dirty="0">
                <a:solidFill>
                  <a:schemeClr val="bg1"/>
                </a:solidFill>
              </a:rPr>
            </a:br>
            <a:br>
              <a:rPr lang="nl-NL" sz="2000" dirty="0">
                <a:solidFill>
                  <a:schemeClr val="bg1"/>
                </a:solidFill>
              </a:rPr>
            </a:br>
            <a:endParaRPr lang="nl-NL" sz="2000" dirty="0">
              <a:solidFill>
                <a:schemeClr val="bg1"/>
              </a:solidFill>
            </a:endParaRPr>
          </a:p>
        </p:txBody>
      </p:sp>
      <p:sp>
        <p:nvSpPr>
          <p:cNvPr id="4107" name="Oval 4106">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98" name="Picture 2" descr="Mooi collectief aanbod voor leden en partners van LeidenAmateurVoetbal! |  Leidenamateurvoetbal, voetbal leidse regio">
            <a:extLst>
              <a:ext uri="{FF2B5EF4-FFF2-40B4-BE49-F238E27FC236}">
                <a16:creationId xmlns:a16="http://schemas.microsoft.com/office/drawing/2014/main" id="{971E8D24-B578-4505-9F9A-C6DDC0FF7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3" b="-2"/>
          <a:stretch/>
        </p:blipFill>
        <p:spPr bwMode="auto">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940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4" name="Rectangle 4113">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Rectangle 4115">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18" name="Rectangle 4117">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Oval 4119">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99FE346A-D157-4343-9968-58115F193295}"/>
              </a:ext>
            </a:extLst>
          </p:cNvPr>
          <p:cNvSpPr>
            <a:spLocks noGrp="1"/>
          </p:cNvSpPr>
          <p:nvPr>
            <p:ph type="ctrTitle"/>
          </p:nvPr>
        </p:nvSpPr>
        <p:spPr>
          <a:xfrm>
            <a:off x="3315031" y="1380754"/>
            <a:ext cx="5561938" cy="2513516"/>
          </a:xfrm>
        </p:spPr>
        <p:txBody>
          <a:bodyPr>
            <a:normAutofit/>
          </a:bodyPr>
          <a:lstStyle/>
          <a:p>
            <a:pPr marL="571500" indent="-571500">
              <a:buFont typeface="Wingdings" panose="05000000000000000000" pitchFamily="2" charset="2"/>
              <a:buChar char="Ø"/>
            </a:pPr>
            <a:r>
              <a:rPr lang="nl-NL" sz="3800"/>
              <a:t>www.stichtingdorpshuisdeflint.nl</a:t>
            </a:r>
          </a:p>
        </p:txBody>
      </p:sp>
      <p:sp>
        <p:nvSpPr>
          <p:cNvPr id="4122" name="Arc 412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24" name="Oval 4123">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6B46FE2B-9A98-4FE7-869B-DDD23651BE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73404" y="841098"/>
            <a:ext cx="2518129" cy="1510876"/>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88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0" name="Rectangle 3089">
            <a:extLst>
              <a:ext uri="{FF2B5EF4-FFF2-40B4-BE49-F238E27FC236}">
                <a16:creationId xmlns:a16="http://schemas.microsoft.com/office/drawing/2014/main" id="{80E5FECD-C9FF-49B3-B1FD-6B2D855C4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99FE346A-D157-4343-9968-58115F193295}"/>
              </a:ext>
            </a:extLst>
          </p:cNvPr>
          <p:cNvSpPr>
            <a:spLocks noGrp="1"/>
          </p:cNvSpPr>
          <p:nvPr>
            <p:ph type="ctrTitle"/>
          </p:nvPr>
        </p:nvSpPr>
        <p:spPr>
          <a:xfrm>
            <a:off x="870148" y="1462187"/>
            <a:ext cx="5221185" cy="3072015"/>
          </a:xfrm>
        </p:spPr>
        <p:txBody>
          <a:bodyPr anchor="b">
            <a:normAutofit/>
          </a:bodyPr>
          <a:lstStyle/>
          <a:p>
            <a:pPr marL="342900" lvl="0" indent="-342900"/>
            <a:br>
              <a:rPr lang="nl-NL" sz="15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br>
            <a:br>
              <a:rPr lang="nl-NL" sz="15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br>
            <a:br>
              <a:rPr lang="nl-NL" sz="15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br>
            <a:r>
              <a:rPr lang="nl-NL" sz="15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 uitnodiging inloopavond presentatie architect en bestemmingsplan volgt zo spoedig mogelijk. </a:t>
            </a:r>
            <a:br>
              <a:rPr lang="nl-NL" sz="15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nl-NL" sz="15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br>
              <a:rPr lang="nl-NL" sz="15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nl-NL" sz="15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Het bestemmingsplan wordt in 2e kwartaal 2023 ter inzage gelegd. </a:t>
            </a:r>
            <a:br>
              <a:rPr lang="nl-NL" sz="15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nl-NL" sz="15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Er wordt gewerkt aan een website MFA De Flint. </a:t>
            </a:r>
            <a:r>
              <a:rPr lang="nl-NL" sz="1500" u="sng"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hlinkClick r:id="rId2"/>
              </a:rPr>
              <a:t>www.mfadeflint.nl</a:t>
            </a:r>
            <a:br>
              <a:rPr lang="nl-NL" sz="15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nl-NL" sz="15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br>
              <a:rPr lang="nl-NL" sz="15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nl-NL" sz="15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Als het schetsontwerp klaar is, presenteren we dit aan het dorp, ouders en overige geïnteresseerden.</a:t>
            </a:r>
            <a:br>
              <a:rPr lang="nl-NL" sz="15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endParaRPr lang="nl-NL" sz="1500" dirty="0">
              <a:solidFill>
                <a:srgbClr val="FFFFFF"/>
              </a:solidFill>
            </a:endParaRPr>
          </a:p>
        </p:txBody>
      </p:sp>
      <p:sp>
        <p:nvSpPr>
          <p:cNvPr id="3" name="Ondertitel 2">
            <a:extLst>
              <a:ext uri="{FF2B5EF4-FFF2-40B4-BE49-F238E27FC236}">
                <a16:creationId xmlns:a16="http://schemas.microsoft.com/office/drawing/2014/main" id="{DA342B17-D77E-4D54-90F5-ACD439866980}"/>
              </a:ext>
            </a:extLst>
          </p:cNvPr>
          <p:cNvSpPr>
            <a:spLocks noGrp="1"/>
          </p:cNvSpPr>
          <p:nvPr>
            <p:ph type="subTitle" idx="1"/>
          </p:nvPr>
        </p:nvSpPr>
        <p:spPr>
          <a:xfrm>
            <a:off x="870148" y="3962792"/>
            <a:ext cx="5221185" cy="2102108"/>
          </a:xfrm>
        </p:spPr>
        <p:txBody>
          <a:bodyPr anchor="t">
            <a:normAutofit/>
          </a:bodyPr>
          <a:lstStyle/>
          <a:p>
            <a:r>
              <a:rPr lang="nl-NL">
                <a:solidFill>
                  <a:srgbClr val="FFFFFF"/>
                </a:solidFill>
              </a:rPr>
              <a:t> </a:t>
            </a:r>
          </a:p>
          <a:p>
            <a:endParaRPr lang="nl-NL">
              <a:solidFill>
                <a:srgbClr val="FFFFFF"/>
              </a:solidFill>
            </a:endParaRPr>
          </a:p>
        </p:txBody>
      </p:sp>
      <p:sp>
        <p:nvSpPr>
          <p:cNvPr id="3092" name="Freeform: Shape 3091">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4"/>
          </a:solidFill>
          <a:ln w="9525" cap="flat">
            <a:noFill/>
            <a:prstDash val="solid"/>
            <a:miter/>
          </a:ln>
        </p:spPr>
        <p:txBody>
          <a:bodyPr rtlCol="0" anchor="ctr"/>
          <a:lstStyle/>
          <a:p>
            <a:endParaRPr lang="en-US"/>
          </a:p>
        </p:txBody>
      </p:sp>
      <p:sp>
        <p:nvSpPr>
          <p:cNvPr id="3094" name="Freeform: Shape 3093">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a:extLst>
              <a:ext uri="{FF2B5EF4-FFF2-40B4-BE49-F238E27FC236}">
                <a16:creationId xmlns:a16="http://schemas.microsoft.com/office/drawing/2014/main" id="{C54C9BAB-9AA9-4490-A8E5-235457ED63BF}"/>
              </a:ext>
            </a:extLst>
          </p:cNvPr>
          <p:cNvPicPr>
            <a:picLocks noChangeAspect="1"/>
          </p:cNvPicPr>
          <p:nvPr/>
        </p:nvPicPr>
        <p:blipFill>
          <a:blip r:embed="rId3"/>
          <a:stretch>
            <a:fillRect/>
          </a:stretch>
        </p:blipFill>
        <p:spPr>
          <a:xfrm>
            <a:off x="6651243" y="1427795"/>
            <a:ext cx="4939504" cy="3619463"/>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096" name="Freeform: Shape 3095">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8" name="Freeform: Shape 3097">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00" name="Freeform: Shape 3099">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02" name="Freeform: Shape 3101">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12900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99FE346A-D157-4343-9968-58115F193295}"/>
              </a:ext>
            </a:extLst>
          </p:cNvPr>
          <p:cNvSpPr>
            <a:spLocks noGrp="1"/>
          </p:cNvSpPr>
          <p:nvPr>
            <p:ph type="ctrTitle"/>
          </p:nvPr>
        </p:nvSpPr>
        <p:spPr>
          <a:xfrm>
            <a:off x="3345005" y="860229"/>
            <a:ext cx="5561938" cy="4649644"/>
          </a:xfrm>
        </p:spPr>
        <p:txBody>
          <a:bodyPr>
            <a:normAutofit/>
          </a:bodyPr>
          <a:lstStyle/>
          <a:p>
            <a:pPr algn="l"/>
            <a:r>
              <a:rPr lang="nl-NL" sz="2800" dirty="0"/>
              <a:t>Wie mogen het bestuur vormen</a:t>
            </a:r>
            <a:br>
              <a:rPr lang="nl-NL" sz="2800" dirty="0"/>
            </a:br>
            <a:r>
              <a:rPr lang="nl-NL" sz="2800" dirty="0"/>
              <a:t>Siemen Wachtmeester , Oeds Bijlsma, Mirjam van </a:t>
            </a:r>
            <a:r>
              <a:rPr lang="nl-NL" sz="2800" dirty="0" err="1"/>
              <a:t>Welsem</a:t>
            </a:r>
            <a:r>
              <a:rPr lang="nl-NL" sz="2800" dirty="0"/>
              <a:t>, </a:t>
            </a:r>
            <a:r>
              <a:rPr lang="nl-NL" sz="2800"/>
              <a:t>Yvonne de Mulder</a:t>
            </a:r>
            <a:r>
              <a:rPr lang="nl-NL" sz="2800" dirty="0"/>
              <a:t>, Esmé Keizer, Geert Speelman, Henk Roelenga en Geert Wolters</a:t>
            </a:r>
            <a:br>
              <a:rPr lang="nl-NL" sz="2800" dirty="0"/>
            </a:br>
            <a:br>
              <a:rPr lang="nl-NL" sz="2800" dirty="0"/>
            </a:br>
            <a:r>
              <a:rPr lang="nl-NL" sz="2800" dirty="0"/>
              <a:t>Daarnaast twee adviseurs vanuit De Buurtschap Koos Strijker en/of Lex Groeneveld</a:t>
            </a:r>
          </a:p>
        </p:txBody>
      </p:sp>
      <p:sp>
        <p:nvSpPr>
          <p:cNvPr id="37" name="Arc 3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Oval 3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73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Arc 51">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9FE346A-D157-4343-9968-58115F193295}"/>
              </a:ext>
            </a:extLst>
          </p:cNvPr>
          <p:cNvSpPr>
            <a:spLocks noGrp="1"/>
          </p:cNvSpPr>
          <p:nvPr>
            <p:ph type="ctrTitle"/>
          </p:nvPr>
        </p:nvSpPr>
        <p:spPr>
          <a:xfrm>
            <a:off x="4038600" y="1939159"/>
            <a:ext cx="7644627" cy="2751086"/>
          </a:xfrm>
        </p:spPr>
        <p:txBody>
          <a:bodyPr>
            <a:normAutofit/>
          </a:bodyPr>
          <a:lstStyle/>
          <a:p>
            <a:pPr algn="r"/>
            <a:br>
              <a:rPr lang="nl-NL" sz="2400" b="1"/>
            </a:br>
            <a:r>
              <a:rPr lang="nl-NL" sz="2400" b="1"/>
              <a:t>Stichting Dorpshuis de Flint biedt vanaf 2025 in een nieuw gebouw op de huidige locatie van obs De Flint, onderdak aan het verenigingsleven en andere groepen van inwoners van Nietap en Terheijl en levert daarmee een bijdrage aan de sociale binding van het dorp</a:t>
            </a:r>
          </a:p>
        </p:txBody>
      </p:sp>
    </p:spTree>
    <p:extLst>
      <p:ext uri="{BB962C8B-B14F-4D97-AF65-F5344CB8AC3E}">
        <p14:creationId xmlns:p14="http://schemas.microsoft.com/office/powerpoint/2010/main" val="65161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 name="Titel 1">
            <a:extLst>
              <a:ext uri="{FF2B5EF4-FFF2-40B4-BE49-F238E27FC236}">
                <a16:creationId xmlns:a16="http://schemas.microsoft.com/office/drawing/2014/main" id="{99FE346A-D157-4343-9968-58115F193295}"/>
              </a:ext>
            </a:extLst>
          </p:cNvPr>
          <p:cNvSpPr>
            <a:spLocks noGrp="1"/>
          </p:cNvSpPr>
          <p:nvPr>
            <p:ph type="ctrTitle"/>
          </p:nvPr>
        </p:nvSpPr>
        <p:spPr>
          <a:xfrm>
            <a:off x="4763933" y="3827844"/>
            <a:ext cx="6766405" cy="1168188"/>
          </a:xfrm>
        </p:spPr>
        <p:txBody>
          <a:bodyPr>
            <a:normAutofit/>
          </a:bodyPr>
          <a:lstStyle/>
          <a:p>
            <a:r>
              <a:rPr lang="nl-NL" sz="3800">
                <a:solidFill>
                  <a:srgbClr val="FFFFFE"/>
                </a:solidFill>
              </a:rPr>
              <a:t>Multi Functionele Accommodatie</a:t>
            </a:r>
          </a:p>
        </p:txBody>
      </p:sp>
      <p:sp>
        <p:nvSpPr>
          <p:cNvPr id="3" name="Ondertitel 2">
            <a:extLst>
              <a:ext uri="{FF2B5EF4-FFF2-40B4-BE49-F238E27FC236}">
                <a16:creationId xmlns:a16="http://schemas.microsoft.com/office/drawing/2014/main" id="{DA342B17-D77E-4D54-90F5-ACD439866980}"/>
              </a:ext>
            </a:extLst>
          </p:cNvPr>
          <p:cNvSpPr>
            <a:spLocks noGrp="1"/>
          </p:cNvSpPr>
          <p:nvPr>
            <p:ph type="subTitle" idx="1"/>
          </p:nvPr>
        </p:nvSpPr>
        <p:spPr>
          <a:xfrm>
            <a:off x="4763933" y="5088106"/>
            <a:ext cx="6766405" cy="1168189"/>
          </a:xfrm>
        </p:spPr>
        <p:txBody>
          <a:bodyPr>
            <a:normAutofit/>
          </a:bodyPr>
          <a:lstStyle/>
          <a:p>
            <a:r>
              <a:rPr lang="nl-NL">
                <a:solidFill>
                  <a:srgbClr val="FFFFFE"/>
                </a:solidFill>
              </a:rPr>
              <a:t> </a:t>
            </a:r>
          </a:p>
          <a:p>
            <a:endParaRPr lang="nl-NL">
              <a:solidFill>
                <a:srgbClr val="FFFFFE"/>
              </a:solidFill>
            </a:endParaRPr>
          </a:p>
        </p:txBody>
      </p:sp>
      <p:sp>
        <p:nvSpPr>
          <p:cNvPr id="2059" name="Freeform: Shape 2058">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1" name="Freeform: Shape 2060">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3" name="Arc 2062">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2" name="Picture 4">
            <a:extLst>
              <a:ext uri="{FF2B5EF4-FFF2-40B4-BE49-F238E27FC236}">
                <a16:creationId xmlns:a16="http://schemas.microsoft.com/office/drawing/2014/main" id="{62805149-900F-4D76-BD08-F8AD025CDC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165" y="2576414"/>
            <a:ext cx="3146891" cy="1573445"/>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FD97C44-8E65-4976-8AD2-65A9B795B9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1980" y="133707"/>
            <a:ext cx="2488039" cy="2488039"/>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a:noFill/>
          <a:extLst>
            <a:ext uri="{909E8E84-426E-40DD-AFC4-6F175D3DCCD1}">
              <a14:hiddenFill xmlns:a14="http://schemas.microsoft.com/office/drawing/2010/main">
                <a:solidFill>
                  <a:srgbClr val="FFFFFF"/>
                </a:solidFill>
              </a14:hiddenFill>
            </a:ext>
          </a:extLst>
        </p:spPr>
      </p:pic>
      <p:sp>
        <p:nvSpPr>
          <p:cNvPr id="2065" name="Freeform: Shape 2064">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1D9DFE0D-91A5-46BE-A7CD-1134E919BD1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73404" y="841098"/>
            <a:ext cx="2518129" cy="1510876"/>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96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99FE346A-D157-4343-9968-58115F193295}"/>
              </a:ext>
            </a:extLst>
          </p:cNvPr>
          <p:cNvSpPr>
            <a:spLocks noGrp="1"/>
          </p:cNvSpPr>
          <p:nvPr>
            <p:ph type="ctrTitle"/>
          </p:nvPr>
        </p:nvSpPr>
        <p:spPr>
          <a:xfrm>
            <a:off x="3345005" y="2034306"/>
            <a:ext cx="5561938" cy="2513516"/>
          </a:xfrm>
        </p:spPr>
        <p:txBody>
          <a:bodyPr>
            <a:normAutofit/>
          </a:bodyPr>
          <a:lstStyle/>
          <a:p>
            <a:r>
              <a:rPr lang="nl-NL" sz="5600" dirty="0"/>
              <a:t>Architectenbureau</a:t>
            </a:r>
            <a:br>
              <a:rPr lang="nl-NL" sz="5600" dirty="0"/>
            </a:br>
            <a:r>
              <a:rPr lang="nl-NL" sz="5600" dirty="0" err="1"/>
              <a:t>Onix</a:t>
            </a:r>
            <a:r>
              <a:rPr lang="nl-NL" sz="5600" dirty="0"/>
              <a:t> NL</a:t>
            </a:r>
            <a:br>
              <a:rPr lang="nl-NL" sz="5600" dirty="0"/>
            </a:br>
            <a:r>
              <a:rPr lang="nl-NL" sz="5600" dirty="0"/>
              <a:t>unaniem gekozen</a:t>
            </a:r>
          </a:p>
        </p:txBody>
      </p:sp>
      <p:sp>
        <p:nvSpPr>
          <p:cNvPr id="3" name="Ondertitel 2">
            <a:extLst>
              <a:ext uri="{FF2B5EF4-FFF2-40B4-BE49-F238E27FC236}">
                <a16:creationId xmlns:a16="http://schemas.microsoft.com/office/drawing/2014/main" id="{DA342B17-D77E-4D54-90F5-ACD439866980}"/>
              </a:ext>
            </a:extLst>
          </p:cNvPr>
          <p:cNvSpPr>
            <a:spLocks noGrp="1"/>
          </p:cNvSpPr>
          <p:nvPr>
            <p:ph type="subTitle" idx="1"/>
          </p:nvPr>
        </p:nvSpPr>
        <p:spPr>
          <a:xfrm>
            <a:off x="3315031" y="4076802"/>
            <a:ext cx="5561938" cy="1534587"/>
          </a:xfrm>
        </p:spPr>
        <p:txBody>
          <a:bodyPr>
            <a:normAutofit/>
          </a:bodyPr>
          <a:lstStyle/>
          <a:p>
            <a:r>
              <a:rPr lang="nl-NL" dirty="0"/>
              <a:t> </a:t>
            </a:r>
          </a:p>
          <a:p>
            <a:endParaRPr lang="nl-NL" dirty="0"/>
          </a:p>
        </p:txBody>
      </p:sp>
      <p:sp>
        <p:nvSpPr>
          <p:cNvPr id="37" name="Arc 3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Oval 3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80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ndertitel 2">
            <a:extLst>
              <a:ext uri="{FF2B5EF4-FFF2-40B4-BE49-F238E27FC236}">
                <a16:creationId xmlns:a16="http://schemas.microsoft.com/office/drawing/2014/main" id="{DA342B17-D77E-4D54-90F5-ACD439866980}"/>
              </a:ext>
            </a:extLst>
          </p:cNvPr>
          <p:cNvSpPr>
            <a:spLocks noGrp="1"/>
          </p:cNvSpPr>
          <p:nvPr>
            <p:ph type="subTitle" idx="1"/>
          </p:nvPr>
        </p:nvSpPr>
        <p:spPr>
          <a:xfrm>
            <a:off x="3315031" y="4076802"/>
            <a:ext cx="5561938" cy="1534587"/>
          </a:xfrm>
        </p:spPr>
        <p:txBody>
          <a:bodyPr>
            <a:normAutofit/>
          </a:bodyPr>
          <a:lstStyle/>
          <a:p>
            <a:r>
              <a:rPr lang="nl-NL"/>
              <a:t> </a:t>
            </a:r>
          </a:p>
          <a:p>
            <a:endParaRPr lang="nl-NL" dirty="0"/>
          </a:p>
        </p:txBody>
      </p:sp>
      <p:sp>
        <p:nvSpPr>
          <p:cNvPr id="37" name="Arc 3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Oval 3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a:extLst>
              <a:ext uri="{FF2B5EF4-FFF2-40B4-BE49-F238E27FC236}">
                <a16:creationId xmlns:a16="http://schemas.microsoft.com/office/drawing/2014/main" id="{850BA164-A719-4586-81D3-2B285131028D}"/>
              </a:ext>
            </a:extLst>
          </p:cNvPr>
          <p:cNvPicPr/>
          <p:nvPr/>
        </p:nvPicPr>
        <p:blipFill>
          <a:blip r:embed="rId2"/>
          <a:stretch>
            <a:fillRect/>
          </a:stretch>
        </p:blipFill>
        <p:spPr>
          <a:xfrm>
            <a:off x="3447906" y="2087320"/>
            <a:ext cx="5296188" cy="2683359"/>
          </a:xfrm>
          <a:prstGeom prst="rect">
            <a:avLst/>
          </a:prstGeom>
        </p:spPr>
      </p:pic>
    </p:spTree>
    <p:extLst>
      <p:ext uri="{BB962C8B-B14F-4D97-AF65-F5344CB8AC3E}">
        <p14:creationId xmlns:p14="http://schemas.microsoft.com/office/powerpoint/2010/main" val="327749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B9103275-5672-4550-8DB7-14DA9A0918C4}"/>
              </a:ext>
            </a:extLst>
          </p:cNvPr>
          <p:cNvPicPr>
            <a:picLocks noChangeAspect="1"/>
          </p:cNvPicPr>
          <p:nvPr/>
        </p:nvPicPr>
        <p:blipFill>
          <a:blip r:embed="rId2"/>
          <a:stretch>
            <a:fillRect/>
          </a:stretch>
        </p:blipFill>
        <p:spPr>
          <a:xfrm>
            <a:off x="2343344" y="0"/>
            <a:ext cx="7505311" cy="6858000"/>
          </a:xfrm>
          <a:prstGeom prst="rect">
            <a:avLst/>
          </a:prstGeom>
        </p:spPr>
      </p:pic>
    </p:spTree>
    <p:extLst>
      <p:ext uri="{BB962C8B-B14F-4D97-AF65-F5344CB8AC3E}">
        <p14:creationId xmlns:p14="http://schemas.microsoft.com/office/powerpoint/2010/main" val="275166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fbeelding 10">
            <a:extLst>
              <a:ext uri="{FF2B5EF4-FFF2-40B4-BE49-F238E27FC236}">
                <a16:creationId xmlns:a16="http://schemas.microsoft.com/office/drawing/2014/main" id="{7C20E791-CADE-41F3-B51C-3EED7970BFA1}"/>
              </a:ext>
            </a:extLst>
          </p:cNvPr>
          <p:cNvPicPr/>
          <p:nvPr/>
        </p:nvPicPr>
        <p:blipFill rotWithShape="1">
          <a:blip r:embed="rId2">
            <a:extLst>
              <a:ext uri="{28A0092B-C50C-407E-A947-70E740481C1C}">
                <a14:useLocalDpi xmlns:a14="http://schemas.microsoft.com/office/drawing/2010/main" val="0"/>
              </a:ext>
            </a:extLst>
          </a:blip>
          <a:srcRect l="5376" t="16851" r="3715"/>
          <a:stretch/>
        </p:blipFill>
        <p:spPr bwMode="auto">
          <a:xfrm>
            <a:off x="20" y="10"/>
            <a:ext cx="12191981" cy="6857990"/>
          </a:xfrm>
          <a:prstGeom prst="rect">
            <a:avLst/>
          </a:prstGeom>
          <a:noFill/>
        </p:spPr>
      </p:pic>
      <p:sp>
        <p:nvSpPr>
          <p:cNvPr id="46" name="Rectangle 4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Rounded Corners 4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DA342B17-D77E-4D54-90F5-ACD439866980}"/>
              </a:ext>
            </a:extLst>
          </p:cNvPr>
          <p:cNvSpPr>
            <a:spLocks noGrp="1"/>
          </p:cNvSpPr>
          <p:nvPr>
            <p:ph type="subTitle" idx="1"/>
          </p:nvPr>
        </p:nvSpPr>
        <p:spPr>
          <a:xfrm>
            <a:off x="404553" y="5624945"/>
            <a:ext cx="9078562" cy="592975"/>
          </a:xfrm>
        </p:spPr>
        <p:txBody>
          <a:bodyPr anchor="ctr">
            <a:normAutofit/>
          </a:bodyPr>
          <a:lstStyle/>
          <a:p>
            <a:pPr algn="l"/>
            <a:r>
              <a:rPr lang="nl-NL"/>
              <a:t> </a:t>
            </a:r>
          </a:p>
          <a:p>
            <a:pPr algn="l"/>
            <a:endParaRPr lang="nl-NL"/>
          </a:p>
        </p:txBody>
      </p:sp>
    </p:spTree>
    <p:extLst>
      <p:ext uri="{BB962C8B-B14F-4D97-AF65-F5344CB8AC3E}">
        <p14:creationId xmlns:p14="http://schemas.microsoft.com/office/powerpoint/2010/main" val="205394380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3B5F8FB9-93B9-4832-A062-85E1B6A5A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2C773452-E5C7-4D4F-A9D2-324B58F7D30C}"/>
              </a:ext>
            </a:extLst>
          </p:cNvPr>
          <p:cNvPicPr>
            <a:picLocks noGrp="1"/>
          </p:cNvPicPr>
          <p:nvPr>
            <p:ph idx="1"/>
          </p:nvPr>
        </p:nvPicPr>
        <p:blipFill rotWithShape="1">
          <a:blip r:embed="rId2"/>
          <a:srcRect t="4155" r="-1" b="-1"/>
          <a:stretch/>
        </p:blipFill>
        <p:spPr>
          <a:xfrm>
            <a:off x="1669474" y="10"/>
            <a:ext cx="10522527" cy="6857990"/>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p:spPr>
      </p:pic>
      <p:sp>
        <p:nvSpPr>
          <p:cNvPr id="25" name="Arc 19">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Oval 21">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3013085B-FB54-43F6-8585-D94B9BE8541C}"/>
              </a:ext>
            </a:extLst>
          </p:cNvPr>
          <p:cNvSpPr txBox="1"/>
          <p:nvPr/>
        </p:nvSpPr>
        <p:spPr>
          <a:xfrm>
            <a:off x="270661" y="821635"/>
            <a:ext cx="2797625" cy="646331"/>
          </a:xfrm>
          <a:prstGeom prst="rect">
            <a:avLst/>
          </a:prstGeom>
          <a:noFill/>
        </p:spPr>
        <p:txBody>
          <a:bodyPr wrap="none" rtlCol="0">
            <a:spAutoFit/>
          </a:bodyPr>
          <a:lstStyle/>
          <a:p>
            <a:r>
              <a:rPr lang="nl-NL" dirty="0">
                <a:solidFill>
                  <a:schemeClr val="bg1"/>
                </a:solidFill>
              </a:rPr>
              <a:t>Thema Architect</a:t>
            </a:r>
          </a:p>
          <a:p>
            <a:r>
              <a:rPr lang="nl-NL" dirty="0">
                <a:solidFill>
                  <a:schemeClr val="bg1"/>
                </a:solidFill>
              </a:rPr>
              <a:t>Spelen met licht en ruimte !</a:t>
            </a:r>
          </a:p>
        </p:txBody>
      </p:sp>
    </p:spTree>
    <p:extLst>
      <p:ext uri="{BB962C8B-B14F-4D97-AF65-F5344CB8AC3E}">
        <p14:creationId xmlns:p14="http://schemas.microsoft.com/office/powerpoint/2010/main" val="1664941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TotalTime>
  <Words>385</Words>
  <Application>Microsoft Office PowerPoint</Application>
  <PresentationFormat>Breedbeeld</PresentationFormat>
  <Paragraphs>22</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Wingdings</vt:lpstr>
      <vt:lpstr>Kantoorthema</vt:lpstr>
      <vt:lpstr>DORPSHUIS DE FLINT</vt:lpstr>
      <vt:lpstr>Wie mogen het bestuur vormen Siemen Wachtmeester , Oeds Bijlsma, Mirjam van Welsem, Yvonne de Mulder, Esmé Keizer, Geert Speelman, Henk Roelenga en Geert Wolters  Daarnaast twee adviseurs vanuit De Buurtschap Koos Strijker en/of Lex Groeneveld</vt:lpstr>
      <vt:lpstr> Stichting Dorpshuis de Flint biedt vanaf 2025 in een nieuw gebouw op de huidige locatie van obs De Flint, onderdak aan het verenigingsleven en andere groepen van inwoners van Nietap en Terheijl en levert daarmee een bijdrage aan de sociale binding van het dorp</vt:lpstr>
      <vt:lpstr>Multi Functionele Accommodatie</vt:lpstr>
      <vt:lpstr>Architectenbureau Onix NL unaniem gekozen</vt:lpstr>
      <vt:lpstr>PowerPoint-presentatie</vt:lpstr>
      <vt:lpstr>PowerPoint-presentatie</vt:lpstr>
      <vt:lpstr>PowerPoint-presentatie</vt:lpstr>
      <vt:lpstr>PowerPoint-presentatie</vt:lpstr>
      <vt:lpstr>   35 m2 huiselijke sfeer gebruik meerdere ruimtes beweegruimte </vt:lpstr>
      <vt:lpstr>   Doelstelling:  Zo weinig mogelijk eigen ruimte  Zo veel mogelijk gemeenschappelijk te gebruiken ruimte </vt:lpstr>
      <vt:lpstr>   Financiële huishouding:  - uitgaven = huur - inkomsten = verhuur + consumpties + donaties  voor investeringen fondsen benaderen  </vt:lpstr>
      <vt:lpstr>- Stakeholders commissie  - Financiële commissie  - Commissie website en sociale  media  -  Aansluiten bij een commissie of  nog te  vormen   werkgroep meld je aan Geert  Speelman</vt:lpstr>
      <vt:lpstr>Versterken en verbinden van de gemeenschap      -met de Buurtschap   -school   -kidscasa   -met café Dussel   -met de inwoners van    Nietap en Terheijl   -voor alle inwoners van   Nietap en Terheijl    21 maart 2025! 13.30    opening  </vt:lpstr>
      <vt:lpstr>www.stichtingdorpshuisdeflint.nl</vt:lpstr>
      <vt:lpstr>   De uitnodiging inloopavond presentatie architect en bestemmingsplan volgt zo spoedig mogelijk.    Het bestemmingsplan wordt in 2e kwartaal 2023 ter inzage gelegd.  Er wordt gewerkt aan een website MFA De Flint. www.mfadeflint.nl   Als het schetsontwerp klaar is, presenteren we dit aan het dorp, ouders en overige geïnteresseerden.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DORPSHUIS DE FLINT</dc:title>
  <dc:creator>Esmé Keizer</dc:creator>
  <cp:lastModifiedBy>Geert Speelman</cp:lastModifiedBy>
  <cp:revision>14</cp:revision>
  <dcterms:created xsi:type="dcterms:W3CDTF">2023-03-14T16:52:12Z</dcterms:created>
  <dcterms:modified xsi:type="dcterms:W3CDTF">2023-04-19T19:04:02Z</dcterms:modified>
</cp:coreProperties>
</file>